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2"/>
  </p:notesMasterIdLst>
  <p:sldIdLst>
    <p:sldId id="263" r:id="rId6"/>
    <p:sldId id="416" r:id="rId7"/>
    <p:sldId id="414" r:id="rId8"/>
    <p:sldId id="430" r:id="rId9"/>
    <p:sldId id="265" r:id="rId10"/>
    <p:sldId id="262" r:id="rId11"/>
    <p:sldId id="427" r:id="rId12"/>
    <p:sldId id="260" r:id="rId13"/>
    <p:sldId id="264" r:id="rId14"/>
    <p:sldId id="513" r:id="rId15"/>
    <p:sldId id="510" r:id="rId16"/>
    <p:sldId id="511" r:id="rId17"/>
    <p:sldId id="259" r:id="rId18"/>
    <p:sldId id="515" r:id="rId19"/>
    <p:sldId id="431" r:id="rId20"/>
    <p:sldId id="46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25B2AD-9A87-E839-00C5-0AA007EBC3BC}" v="10" dt="2024-02-09T16:50:00.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96"/>
    <p:restoredTop sz="74697"/>
  </p:normalViewPr>
  <p:slideViewPr>
    <p:cSldViewPr snapToGrid="0">
      <p:cViewPr varScale="1">
        <p:scale>
          <a:sx n="74" d="100"/>
          <a:sy n="74" d="100"/>
        </p:scale>
        <p:origin x="1488" y="294"/>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n Thoms" userId="S::karin@peerworks.ca::3e38a4dd-26de-4e95-ab0f-1568b3fd2f86" providerId="AD" clId="Web-{98AE7169-C37C-438B-B171-245720AAEEEA}"/>
    <pc:docChg chg="addSld delSld modSld sldOrd">
      <pc:chgData name="Karin Thoms" userId="S::karin@peerworks.ca::3e38a4dd-26de-4e95-ab0f-1568b3fd2f86" providerId="AD" clId="Web-{98AE7169-C37C-438B-B171-245720AAEEEA}" dt="2023-12-19T14:06:38.156" v="168" actId="20577"/>
      <pc:docMkLst>
        <pc:docMk/>
      </pc:docMkLst>
      <pc:sldChg chg="modSp">
        <pc:chgData name="Karin Thoms" userId="S::karin@peerworks.ca::3e38a4dd-26de-4e95-ab0f-1568b3fd2f86" providerId="AD" clId="Web-{98AE7169-C37C-438B-B171-245720AAEEEA}" dt="2023-12-19T14:06:38.156" v="168" actId="20577"/>
        <pc:sldMkLst>
          <pc:docMk/>
          <pc:sldMk cId="3728850469" sldId="260"/>
        </pc:sldMkLst>
        <pc:spChg chg="mod">
          <ac:chgData name="Karin Thoms" userId="S::karin@peerworks.ca::3e38a4dd-26de-4e95-ab0f-1568b3fd2f86" providerId="AD" clId="Web-{98AE7169-C37C-438B-B171-245720AAEEEA}" dt="2023-12-19T14:06:38.156" v="168" actId="20577"/>
          <ac:spMkLst>
            <pc:docMk/>
            <pc:sldMk cId="3728850469" sldId="260"/>
            <ac:spMk id="6" creationId="{C999F162-6AA3-0445-A73E-347134F6FC32}"/>
          </ac:spMkLst>
        </pc:spChg>
      </pc:sldChg>
      <pc:sldChg chg="modSp">
        <pc:chgData name="Karin Thoms" userId="S::karin@peerworks.ca::3e38a4dd-26de-4e95-ab0f-1568b3fd2f86" providerId="AD" clId="Web-{98AE7169-C37C-438B-B171-245720AAEEEA}" dt="2023-12-19T13:55:21.131" v="158" actId="20577"/>
        <pc:sldMkLst>
          <pc:docMk/>
          <pc:sldMk cId="1284563115" sldId="512"/>
        </pc:sldMkLst>
        <pc:spChg chg="mod">
          <ac:chgData name="Karin Thoms" userId="S::karin@peerworks.ca::3e38a4dd-26de-4e95-ab0f-1568b3fd2f86" providerId="AD" clId="Web-{98AE7169-C37C-438B-B171-245720AAEEEA}" dt="2023-12-14T17:35:42.583" v="60" actId="20577"/>
          <ac:spMkLst>
            <pc:docMk/>
            <pc:sldMk cId="1284563115" sldId="512"/>
            <ac:spMk id="2" creationId="{701A1C76-C626-A945-994F-F9D60CDB2251}"/>
          </ac:spMkLst>
        </pc:spChg>
        <pc:spChg chg="mod">
          <ac:chgData name="Karin Thoms" userId="S::karin@peerworks.ca::3e38a4dd-26de-4e95-ab0f-1568b3fd2f86" providerId="AD" clId="Web-{98AE7169-C37C-438B-B171-245720AAEEEA}" dt="2023-12-19T13:55:21.131" v="158" actId="20577"/>
          <ac:spMkLst>
            <pc:docMk/>
            <pc:sldMk cId="1284563115" sldId="512"/>
            <ac:spMk id="6" creationId="{C999F162-6AA3-0445-A73E-347134F6FC32}"/>
          </ac:spMkLst>
        </pc:spChg>
      </pc:sldChg>
      <pc:sldChg chg="modSp add ord replId">
        <pc:chgData name="Karin Thoms" userId="S::karin@peerworks.ca::3e38a4dd-26de-4e95-ab0f-1568b3fd2f86" providerId="AD" clId="Web-{98AE7169-C37C-438B-B171-245720AAEEEA}" dt="2023-12-14T17:42:05.368" v="141" actId="20577"/>
        <pc:sldMkLst>
          <pc:docMk/>
          <pc:sldMk cId="3677523293" sldId="513"/>
        </pc:sldMkLst>
        <pc:spChg chg="mod">
          <ac:chgData name="Karin Thoms" userId="S::karin@peerworks.ca::3e38a4dd-26de-4e95-ab0f-1568b3fd2f86" providerId="AD" clId="Web-{98AE7169-C37C-438B-B171-245720AAEEEA}" dt="2023-12-14T17:35:20.973" v="35" actId="20577"/>
          <ac:spMkLst>
            <pc:docMk/>
            <pc:sldMk cId="3677523293" sldId="513"/>
            <ac:spMk id="2" creationId="{701A1C76-C626-A945-994F-F9D60CDB2251}"/>
          </ac:spMkLst>
        </pc:spChg>
        <pc:spChg chg="mod">
          <ac:chgData name="Karin Thoms" userId="S::karin@peerworks.ca::3e38a4dd-26de-4e95-ab0f-1568b3fd2f86" providerId="AD" clId="Web-{98AE7169-C37C-438B-B171-245720AAEEEA}" dt="2023-12-14T17:42:05.368" v="141" actId="20577"/>
          <ac:spMkLst>
            <pc:docMk/>
            <pc:sldMk cId="3677523293" sldId="513"/>
            <ac:spMk id="6" creationId="{C999F162-6AA3-0445-A73E-347134F6FC32}"/>
          </ac:spMkLst>
        </pc:spChg>
      </pc:sldChg>
      <pc:sldChg chg="modSp add del replId">
        <pc:chgData name="Karin Thoms" userId="S::karin@peerworks.ca::3e38a4dd-26de-4e95-ab0f-1568b3fd2f86" providerId="AD" clId="Web-{98AE7169-C37C-438B-B171-245720AAEEEA}" dt="2023-12-19T14:04:37.030" v="159"/>
        <pc:sldMkLst>
          <pc:docMk/>
          <pc:sldMk cId="3624142281" sldId="514"/>
        </pc:sldMkLst>
        <pc:spChg chg="mod">
          <ac:chgData name="Karin Thoms" userId="S::karin@peerworks.ca::3e38a4dd-26de-4e95-ab0f-1568b3fd2f86" providerId="AD" clId="Web-{98AE7169-C37C-438B-B171-245720AAEEEA}" dt="2023-12-14T17:38:21.647" v="101" actId="20577"/>
          <ac:spMkLst>
            <pc:docMk/>
            <pc:sldMk cId="3624142281" sldId="514"/>
            <ac:spMk id="6" creationId="{C999F162-6AA3-0445-A73E-347134F6FC32}"/>
          </ac:spMkLst>
        </pc:spChg>
      </pc:sldChg>
      <pc:sldChg chg="modSp add ord replId">
        <pc:chgData name="Karin Thoms" userId="S::karin@peerworks.ca::3e38a4dd-26de-4e95-ab0f-1568b3fd2f86" providerId="AD" clId="Web-{98AE7169-C37C-438B-B171-245720AAEEEA}" dt="2023-12-14T17:41:16.102" v="134" actId="20577"/>
        <pc:sldMkLst>
          <pc:docMk/>
          <pc:sldMk cId="2282244674" sldId="515"/>
        </pc:sldMkLst>
        <pc:spChg chg="mod">
          <ac:chgData name="Karin Thoms" userId="S::karin@peerworks.ca::3e38a4dd-26de-4e95-ab0f-1568b3fd2f86" providerId="AD" clId="Web-{98AE7169-C37C-438B-B171-245720AAEEEA}" dt="2023-12-14T17:41:16.102" v="134" actId="20577"/>
          <ac:spMkLst>
            <pc:docMk/>
            <pc:sldMk cId="2282244674" sldId="515"/>
            <ac:spMk id="6" creationId="{C999F162-6AA3-0445-A73E-347134F6FC32}"/>
          </ac:spMkLst>
        </pc:spChg>
      </pc:sldChg>
    </pc:docChg>
  </pc:docChgLst>
  <pc:docChgLst>
    <pc:chgData name="Zebina  Virji" userId="S::zebina@peerworks.ca::cb166100-0129-494a-bf17-d42c68ccdc91" providerId="AD" clId="Web-{4225B2AD-9A87-E839-00C5-0AA007EBC3BC}"/>
    <pc:docChg chg="modSld">
      <pc:chgData name="Zebina  Virji" userId="S::zebina@peerworks.ca::cb166100-0129-494a-bf17-d42c68ccdc91" providerId="AD" clId="Web-{4225B2AD-9A87-E839-00C5-0AA007EBC3BC}" dt="2024-02-09T16:49:58.255" v="45"/>
      <pc:docMkLst>
        <pc:docMk/>
      </pc:docMkLst>
      <pc:sldChg chg="modNotes">
        <pc:chgData name="Zebina  Virji" userId="S::zebina@peerworks.ca::cb166100-0129-494a-bf17-d42c68ccdc91" providerId="AD" clId="Web-{4225B2AD-9A87-E839-00C5-0AA007EBC3BC}" dt="2024-02-09T16:49:07.740" v="17"/>
        <pc:sldMkLst>
          <pc:docMk/>
          <pc:sldMk cId="3728850469" sldId="260"/>
        </pc:sldMkLst>
      </pc:sldChg>
      <pc:sldChg chg="modNotes">
        <pc:chgData name="Zebina  Virji" userId="S::zebina@peerworks.ca::cb166100-0129-494a-bf17-d42c68ccdc91" providerId="AD" clId="Web-{4225B2AD-9A87-E839-00C5-0AA007EBC3BC}" dt="2024-02-09T16:48:41.943" v="3"/>
        <pc:sldMkLst>
          <pc:docMk/>
          <pc:sldMk cId="2492967705" sldId="263"/>
        </pc:sldMkLst>
      </pc:sldChg>
      <pc:sldChg chg="modNotes">
        <pc:chgData name="Zebina  Virji" userId="S::zebina@peerworks.ca::cb166100-0129-494a-bf17-d42c68ccdc91" providerId="AD" clId="Web-{4225B2AD-9A87-E839-00C5-0AA007EBC3BC}" dt="2024-02-09T16:49:16.927" v="24"/>
        <pc:sldMkLst>
          <pc:docMk/>
          <pc:sldMk cId="110626114" sldId="264"/>
        </pc:sldMkLst>
      </pc:sldChg>
      <pc:sldChg chg="modNotes">
        <pc:chgData name="Zebina  Virji" userId="S::zebina@peerworks.ca::cb166100-0129-494a-bf17-d42c68ccdc91" providerId="AD" clId="Web-{4225B2AD-9A87-E839-00C5-0AA007EBC3BC}" dt="2024-02-09T16:48:47.209" v="6"/>
        <pc:sldMkLst>
          <pc:docMk/>
          <pc:sldMk cId="463628417" sldId="416"/>
        </pc:sldMkLst>
      </pc:sldChg>
      <pc:sldChg chg="modNotes">
        <pc:chgData name="Zebina  Virji" userId="S::zebina@peerworks.ca::cb166100-0129-494a-bf17-d42c68ccdc91" providerId="AD" clId="Web-{4225B2AD-9A87-E839-00C5-0AA007EBC3BC}" dt="2024-02-09T16:48:56.052" v="9"/>
        <pc:sldMkLst>
          <pc:docMk/>
          <pc:sldMk cId="341061469" sldId="430"/>
        </pc:sldMkLst>
      </pc:sldChg>
      <pc:sldChg chg="modNotes">
        <pc:chgData name="Zebina  Virji" userId="S::zebina@peerworks.ca::cb166100-0129-494a-bf17-d42c68ccdc91" providerId="AD" clId="Web-{4225B2AD-9A87-E839-00C5-0AA007EBC3BC}" dt="2024-02-09T16:49:31.489" v="33"/>
        <pc:sldMkLst>
          <pc:docMk/>
          <pc:sldMk cId="1860868195" sldId="510"/>
        </pc:sldMkLst>
      </pc:sldChg>
      <pc:sldChg chg="modNotes">
        <pc:chgData name="Zebina  Virji" userId="S::zebina@peerworks.ca::cb166100-0129-494a-bf17-d42c68ccdc91" providerId="AD" clId="Web-{4225B2AD-9A87-E839-00C5-0AA007EBC3BC}" dt="2024-02-09T16:49:41.271" v="38"/>
        <pc:sldMkLst>
          <pc:docMk/>
          <pc:sldMk cId="2382156860" sldId="511"/>
        </pc:sldMkLst>
      </pc:sldChg>
      <pc:sldChg chg="modNotes">
        <pc:chgData name="Zebina  Virji" userId="S::zebina@peerworks.ca::cb166100-0129-494a-bf17-d42c68ccdc91" providerId="AD" clId="Web-{4225B2AD-9A87-E839-00C5-0AA007EBC3BC}" dt="2024-02-09T16:49:58.255" v="45"/>
        <pc:sldMkLst>
          <pc:docMk/>
          <pc:sldMk cId="1284563115" sldId="512"/>
        </pc:sldMkLst>
      </pc:sldChg>
      <pc:sldChg chg="modNotes">
        <pc:chgData name="Zebina  Virji" userId="S::zebina@peerworks.ca::cb166100-0129-494a-bf17-d42c68ccdc91" providerId="AD" clId="Web-{4225B2AD-9A87-E839-00C5-0AA007EBC3BC}" dt="2024-02-09T16:49:23.880" v="27"/>
        <pc:sldMkLst>
          <pc:docMk/>
          <pc:sldMk cId="3677523293" sldId="513"/>
        </pc:sldMkLst>
      </pc:sldChg>
      <pc:sldChg chg="modNotes">
        <pc:chgData name="Zebina  Virji" userId="S::zebina@peerworks.ca::cb166100-0129-494a-bf17-d42c68ccdc91" providerId="AD" clId="Web-{4225B2AD-9A87-E839-00C5-0AA007EBC3BC}" dt="2024-02-09T16:49:51.442" v="42"/>
        <pc:sldMkLst>
          <pc:docMk/>
          <pc:sldMk cId="2282244674" sldId="515"/>
        </pc:sldMkLst>
      </pc:sldChg>
    </pc:docChg>
  </pc:docChgLst>
  <pc:docChgLst>
    <pc:chgData name="Karin Thoms" userId="S::karin@peerworks.ca::3e38a4dd-26de-4e95-ab0f-1568b3fd2f86" providerId="AD" clId="Web-{68B3186B-9F52-AE0C-26D4-96DCA4BC4579}"/>
    <pc:docChg chg="addSld delSld modSld sldOrd">
      <pc:chgData name="Karin Thoms" userId="S::karin@peerworks.ca::3e38a4dd-26de-4e95-ab0f-1568b3fd2f86" providerId="AD" clId="Web-{68B3186B-9F52-AE0C-26D4-96DCA4BC4579}" dt="2023-12-14T17:21:32.536" v="20" actId="20577"/>
      <pc:docMkLst>
        <pc:docMk/>
      </pc:docMkLst>
      <pc:sldChg chg="modSp add ord replId">
        <pc:chgData name="Karin Thoms" userId="S::karin@peerworks.ca::3e38a4dd-26de-4e95-ab0f-1568b3fd2f86" providerId="AD" clId="Web-{68B3186B-9F52-AE0C-26D4-96DCA4BC4579}" dt="2023-12-14T17:21:32.536" v="20" actId="20577"/>
        <pc:sldMkLst>
          <pc:docMk/>
          <pc:sldMk cId="1284563115" sldId="512"/>
        </pc:sldMkLst>
        <pc:spChg chg="mod">
          <ac:chgData name="Karin Thoms" userId="S::karin@peerworks.ca::3e38a4dd-26de-4e95-ab0f-1568b3fd2f86" providerId="AD" clId="Web-{68B3186B-9F52-AE0C-26D4-96DCA4BC4579}" dt="2023-12-14T17:21:32.536" v="20" actId="20577"/>
          <ac:spMkLst>
            <pc:docMk/>
            <pc:sldMk cId="1284563115" sldId="512"/>
            <ac:spMk id="2" creationId="{701A1C76-C626-A945-994F-F9D60CDB2251}"/>
          </ac:spMkLst>
        </pc:spChg>
      </pc:sldChg>
      <pc:sldChg chg="new del">
        <pc:chgData name="Karin Thoms" userId="S::karin@peerworks.ca::3e38a4dd-26de-4e95-ab0f-1568b3fd2f86" providerId="AD" clId="Web-{68B3186B-9F52-AE0C-26D4-96DCA4BC4579}" dt="2023-12-14T17:21:15.286" v="1"/>
        <pc:sldMkLst>
          <pc:docMk/>
          <pc:sldMk cId="2643549164" sldId="51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randomwordgenerator.com/pictionary.php"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COORDINATOR</a:t>
            </a:r>
          </a:p>
          <a:p>
            <a:endParaRPr lang="en-CA" b="1" dirty="0">
              <a:effectLs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cs typeface="Times New Roman" panose="02020603050405020304" pitchFamily="18" charset="0"/>
              </a:rPr>
              <a:t>Read out the slide about the possible grade you can get at the end of the training program and the option for the internship.</a:t>
            </a:r>
            <a:endParaRPr lang="en-CA" dirty="0">
              <a:effectLst/>
              <a:cs typeface="Times New Roman" panose="02020603050405020304" pitchFamily="18" charset="0"/>
            </a:endParaRPr>
          </a:p>
          <a:p>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2683267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COORDINATOR</a:t>
            </a:r>
          </a:p>
          <a:p>
            <a:endParaRPr lang="en-CA" b="1"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Read out the slide about </a:t>
            </a:r>
            <a:r>
              <a:rPr lang="en-US" dirty="0" err="1">
                <a:effectLst/>
                <a:cs typeface="Times New Roman" panose="02020603050405020304" pitchFamily="18" charset="0"/>
              </a:rPr>
              <a:t>PeerWorks</a:t>
            </a:r>
            <a:r>
              <a:rPr lang="en-US" dirty="0">
                <a:effectLst/>
                <a:cs typeface="Times New Roman" panose="02020603050405020304" pitchFamily="18" charset="0"/>
              </a:rPr>
              <a:t> </a:t>
            </a:r>
            <a:r>
              <a:rPr lang="en-US" dirty="0" err="1">
                <a:effectLst/>
                <a:cs typeface="Times New Roman" panose="02020603050405020304" pitchFamily="18" charset="0"/>
              </a:rPr>
              <a:t>NewsToGo</a:t>
            </a:r>
            <a:r>
              <a:rPr lang="en-US" dirty="0">
                <a:effectLst/>
                <a:cs typeface="Times New Roman" panose="02020603050405020304" pitchFamily="18" charset="0"/>
              </a:rPr>
              <a:t> and our membership. </a:t>
            </a: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Benefits of our membership include:</a:t>
            </a:r>
            <a:endParaRPr lang="en-CA" dirty="0">
              <a:effectLst/>
              <a:cs typeface="Times New Roman" panose="02020603050405020304" pitchFamily="18" charset="0"/>
            </a:endParaRPr>
          </a:p>
          <a:p>
            <a:pPr marL="342900" lvl="0" indent="-342900">
              <a:lnSpc>
                <a:spcPct val="107000"/>
              </a:lnSpc>
              <a:buFont typeface="Symbol" pitchFamily="2" charset="2"/>
              <a:buChar char=""/>
            </a:pPr>
            <a:r>
              <a:rPr lang="en-US" dirty="0">
                <a:effectLst/>
                <a:cs typeface="Times New Roman" panose="02020603050405020304" pitchFamily="18" charset="0"/>
              </a:rPr>
              <a:t>Access to our Communities of Practice</a:t>
            </a:r>
            <a:endParaRPr lang="en-CA" dirty="0">
              <a:effectLst/>
              <a:cs typeface="Times New Roman" panose="02020603050405020304" pitchFamily="18" charset="0"/>
            </a:endParaRPr>
          </a:p>
          <a:p>
            <a:pPr marL="342900" lvl="0" indent="-342900">
              <a:lnSpc>
                <a:spcPct val="107000"/>
              </a:lnSpc>
              <a:buFont typeface="Symbol" pitchFamily="2" charset="2"/>
              <a:buChar char=""/>
            </a:pPr>
            <a:r>
              <a:rPr lang="en-US" dirty="0">
                <a:effectLst/>
                <a:cs typeface="Times New Roman" panose="02020603050405020304" pitchFamily="18" charset="0"/>
              </a:rPr>
              <a:t>Vote in our elections. Bring your voice to the broader provincial tables.</a:t>
            </a:r>
            <a:endParaRPr lang="en-CA" dirty="0">
              <a:effectLst/>
              <a:cs typeface="Times New Roman" panose="02020603050405020304" pitchFamily="18" charset="0"/>
            </a:endParaRPr>
          </a:p>
          <a:p>
            <a:pPr marL="342900" lvl="0" indent="-342900">
              <a:lnSpc>
                <a:spcPct val="107000"/>
              </a:lnSpc>
              <a:buFont typeface="Symbol" pitchFamily="2" charset="2"/>
              <a:buChar char=""/>
            </a:pPr>
            <a:r>
              <a:rPr lang="en-US" dirty="0">
                <a:effectLst/>
                <a:cs typeface="Times New Roman" panose="02020603050405020304" pitchFamily="18" charset="0"/>
              </a:rPr>
              <a:t>Network with other Peer Supporters and allies. </a:t>
            </a:r>
            <a:endParaRPr lang="en-CA" dirty="0">
              <a:effectLst/>
              <a:cs typeface="Times New Roman" panose="02020603050405020304" pitchFamily="18" charset="0"/>
            </a:endParaRPr>
          </a:p>
          <a:p>
            <a:pPr marL="342900" lvl="0" indent="-342900">
              <a:lnSpc>
                <a:spcPct val="107000"/>
              </a:lnSpc>
              <a:buFont typeface="Symbol" pitchFamily="2" charset="2"/>
              <a:buChar char=""/>
            </a:pPr>
            <a:r>
              <a:rPr lang="en-US" dirty="0">
                <a:effectLst/>
                <a:cs typeface="Times New Roman" panose="02020603050405020304" pitchFamily="18" charset="0"/>
              </a:rPr>
              <a:t>Have your work profiled and promoted by </a:t>
            </a:r>
            <a:r>
              <a:rPr lang="en-US" dirty="0" err="1">
                <a:effectLst/>
                <a:cs typeface="Times New Roman" panose="02020603050405020304" pitchFamily="18" charset="0"/>
              </a:rPr>
              <a:t>PeerWorks</a:t>
            </a:r>
            <a:r>
              <a:rPr lang="en-US" dirty="0">
                <a:effectLst/>
                <a:cs typeface="Times New Roman" panose="02020603050405020304" pitchFamily="18" charset="0"/>
              </a:rPr>
              <a:t>.</a:t>
            </a:r>
            <a:endParaRPr lang="en-CA" dirty="0">
              <a:effectLst/>
              <a:cs typeface="Times New Roman" panose="02020603050405020304" pitchFamily="18" charset="0"/>
            </a:endParaRPr>
          </a:p>
          <a:p>
            <a:pPr marL="342900" lvl="0" indent="-342900">
              <a:lnSpc>
                <a:spcPct val="107000"/>
              </a:lnSpc>
              <a:buFont typeface="Symbol" pitchFamily="2" charset="2"/>
              <a:buChar char=""/>
            </a:pPr>
            <a:r>
              <a:rPr lang="en-US" dirty="0">
                <a:effectLst/>
                <a:cs typeface="Times New Roman" panose="02020603050405020304" pitchFamily="18" charset="0"/>
              </a:rPr>
              <a:t>Attend committees.</a:t>
            </a:r>
            <a:endParaRPr lang="en-CA" dirty="0">
              <a:effectLst/>
              <a:cs typeface="Times New Roman" panose="02020603050405020304" pitchFamily="18" charset="0"/>
            </a:endParaRPr>
          </a:p>
          <a:p>
            <a:pPr marL="342900" lvl="0" indent="-342900">
              <a:lnSpc>
                <a:spcPct val="107000"/>
              </a:lnSpc>
              <a:buFont typeface="Symbol" pitchFamily="2" charset="2"/>
              <a:buChar char=""/>
            </a:pPr>
            <a:r>
              <a:rPr lang="en-US" dirty="0">
                <a:effectLst/>
                <a:cs typeface="Times New Roman" panose="02020603050405020304" pitchFamily="18" charset="0"/>
              </a:rPr>
              <a:t>Access to our annual conference at a reduced rate.</a:t>
            </a:r>
            <a:endParaRPr lang="en-CA" dirty="0">
              <a:effectLst/>
              <a:cs typeface="Times New Roman" panose="02020603050405020304" pitchFamily="18" charset="0"/>
            </a:endParaRPr>
          </a:p>
          <a:p>
            <a:pPr marL="342900" lvl="0" indent="-342900">
              <a:lnSpc>
                <a:spcPct val="107000"/>
              </a:lnSpc>
              <a:spcAft>
                <a:spcPts val="800"/>
              </a:spcAft>
              <a:buFont typeface="Symbol" pitchFamily="2" charset="2"/>
              <a:buChar char=""/>
            </a:pPr>
            <a:r>
              <a:rPr lang="en-US" dirty="0">
                <a:effectLst/>
                <a:cs typeface="Times New Roman" panose="02020603050405020304" pitchFamily="18" charset="0"/>
              </a:rPr>
              <a:t>Monthly webinars and educational resources.</a:t>
            </a:r>
            <a:endParaRPr lang="en-CA" dirty="0">
              <a:effectLst/>
              <a:cs typeface="Times New Roman" panose="02020603050405020304" pitchFamily="18" charset="0"/>
            </a:endParaRPr>
          </a:p>
          <a:p>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4125823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COORDINATOR</a:t>
            </a:r>
          </a:p>
          <a:p>
            <a:endParaRPr lang="en-US" dirty="0"/>
          </a:p>
          <a:p>
            <a:pPr algn="l" rtl="0" fontAlgn="base"/>
            <a:r>
              <a:rPr lang="en-US" b="0" i="0" dirty="0">
                <a:solidFill>
                  <a:srgbClr val="000000"/>
                </a:solidFill>
                <a:effectLst/>
              </a:rPr>
              <a:t>Remind participants to sign Peer Support Canada’s Code of Conduct.  </a:t>
            </a:r>
          </a:p>
          <a:p>
            <a:pPr algn="l" rtl="0" fontAlgn="base"/>
            <a:endParaRPr lang="en-US"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3728587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a:lnSpc>
                <a:spcPct val="107000"/>
              </a:lnSpc>
              <a:spcAft>
                <a:spcPts val="800"/>
              </a:spcAft>
            </a:pPr>
            <a:r>
              <a:rPr lang="en-US" dirty="0">
                <a:effectLst/>
                <a:cs typeface="Times New Roman" panose="02020603050405020304" pitchFamily="18" charset="0"/>
              </a:rPr>
              <a:t>Bring up any questions that were emailed to you and ask “What other questions do we have about Peer Support?”</a:t>
            </a: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2918632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gn="l" rtl="0" fontAlgn="base"/>
            <a:r>
              <a:rPr lang="en-US" b="0" i="0" dirty="0">
                <a:solidFill>
                  <a:srgbClr val="000000"/>
                </a:solidFill>
                <a:effectLst/>
                <a:latin typeface="Verdana" panose="020B0604030504040204" pitchFamily="34" charset="0"/>
              </a:rPr>
              <a:t>Remind participants to sign Peer Support Canada’s Code of Conduct.  </a:t>
            </a:r>
          </a:p>
          <a:p>
            <a:pPr algn="l" rtl="0" fontAlgn="base"/>
            <a:endParaRPr lang="en-US"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3828894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kern="1200" dirty="0">
                <a:solidFill>
                  <a:schemeClr val="tx1"/>
                </a:solidFill>
                <a:effectLst/>
                <a:cs typeface="+mn-cs"/>
              </a:rPr>
              <a:t>TRAINER</a:t>
            </a:r>
          </a:p>
          <a:p>
            <a:endParaRPr lang="en-CA" kern="1200" dirty="0">
              <a:solidFill>
                <a:schemeClr val="tx1"/>
              </a:solidFill>
              <a:effectLst/>
              <a:cs typeface="+mn-cs"/>
            </a:endParaRPr>
          </a:p>
          <a:p>
            <a:pPr>
              <a:lnSpc>
                <a:spcPct val="107000"/>
              </a:lnSpc>
              <a:spcAft>
                <a:spcPts val="800"/>
              </a:spcAft>
            </a:pPr>
            <a:r>
              <a:rPr lang="en-US" dirty="0">
                <a:effectLst/>
                <a:cs typeface="Times New Roman" panose="02020603050405020304" pitchFamily="18" charset="0"/>
              </a:rPr>
              <a:t>Last slide is a visual representation of Peer Support. Transition into Pictionary.</a:t>
            </a:r>
          </a:p>
          <a:p>
            <a:pPr>
              <a:lnSpc>
                <a:spcPct val="107000"/>
              </a:lnSpc>
              <a:spcAft>
                <a:spcPts val="800"/>
              </a:spcAft>
            </a:pPr>
            <a:r>
              <a:rPr lang="en-US" dirty="0">
                <a:effectLst/>
                <a:cs typeface="Times New Roman" panose="02020603050405020304" pitchFamily="18" charset="0"/>
              </a:rPr>
              <a:t>You can use the whiteboard to play Pictionary and the participants can use the random word generator or think of words themselves.</a:t>
            </a:r>
            <a:endParaRPr lang="en-CA" dirty="0">
              <a:effectLst/>
              <a:cs typeface="Times New Roman" panose="02020603050405020304" pitchFamily="18" charset="0"/>
            </a:endParaRPr>
          </a:p>
          <a:p>
            <a:pPr>
              <a:lnSpc>
                <a:spcPct val="107000"/>
              </a:lnSpc>
              <a:spcAft>
                <a:spcPts val="800"/>
              </a:spcAft>
            </a:pPr>
            <a:r>
              <a:rPr lang="en-US" u="sng" dirty="0">
                <a:solidFill>
                  <a:srgbClr val="0563C1"/>
                </a:solidFill>
                <a:effectLst/>
                <a:cs typeface="Times New Roman" panose="02020603050405020304" pitchFamily="18" charset="0"/>
                <a:hlinkClick r:id="rId3"/>
              </a:rPr>
              <a:t>https://randomwordgenerator.com/pictionary.php</a:t>
            </a:r>
            <a:endParaRPr lang="en-US" u="sng" dirty="0">
              <a:solidFill>
                <a:srgbClr val="0563C1"/>
              </a:solidFill>
              <a:effectLst/>
              <a:cs typeface="Times New Roman" panose="02020603050405020304" pitchFamily="18" charset="0"/>
            </a:endParaRP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Another option is to play “Two truths and a lie” if the group is not interested in playing Pictionary.</a:t>
            </a:r>
            <a:br>
              <a:rPr lang="en-US" dirty="0">
                <a:effectLst/>
                <a:cs typeface="Times New Roman" panose="02020603050405020304" pitchFamily="18" charset="0"/>
              </a:rPr>
            </a:br>
            <a:br>
              <a:rPr lang="en-US" dirty="0">
                <a:effectLst/>
                <a:cs typeface="Times New Roman" panose="02020603050405020304" pitchFamily="18" charset="0"/>
              </a:rPr>
            </a:br>
            <a:r>
              <a:rPr lang="en-US" dirty="0">
                <a:effectLst/>
                <a:cs typeface="Times New Roman" panose="02020603050405020304" pitchFamily="18" charset="0"/>
              </a:rPr>
              <a:t>Thank everyone for their participation and encourage them to stay in touch. </a:t>
            </a: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315D539-3A0C-471A-81A4-83B339979F2F}" type="slidenum">
              <a:rPr lang="en-CA" smtClean="0"/>
              <a:t>15</a:t>
            </a:fld>
            <a:endParaRPr lang="en-CA"/>
          </a:p>
        </p:txBody>
      </p:sp>
    </p:spTree>
    <p:extLst>
      <p:ext uri="{BB962C8B-B14F-4D97-AF65-F5344CB8AC3E}">
        <p14:creationId xmlns:p14="http://schemas.microsoft.com/office/powerpoint/2010/main" val="3264004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00"/>
              </a:spcAft>
            </a:pPr>
            <a:br>
              <a:rPr lang="en-CA" sz="1800" dirty="0">
                <a:effectLst/>
                <a:latin typeface="Verdana" panose="020B060403050404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b="0" i="0" dirty="0">
                <a:solidFill>
                  <a:srgbClr val="000000"/>
                </a:solidFill>
                <a:effectLst/>
                <a:latin typeface="Verdana" panose="020B0604030504040204" pitchFamily="34" charset="0"/>
              </a:rPr>
              <a:t>Module 17: Final Module </a:t>
            </a:r>
            <a:r>
              <a:rPr lang="en-US" sz="1200" dirty="0">
                <a:effectLst/>
                <a:latin typeface="Verdana" panose="020B0604030504040204" pitchFamily="34" charset="0"/>
                <a:ea typeface="Verdana" panose="020B0604030504040204" pitchFamily="34" charset="0"/>
                <a:cs typeface="Verdana" panose="020B0604030504040204" pitchFamily="34" charset="0"/>
              </a:rPr>
              <a:t>© 2023 </a:t>
            </a:r>
            <a:r>
              <a:rPr lang="en-CA" sz="1200" dirty="0" err="1">
                <a:effectLst/>
                <a:latin typeface="Verdana" panose="020B0604030504040204" pitchFamily="34" charset="0"/>
                <a:ea typeface="Verdana" panose="020B0604030504040204" pitchFamily="34" charset="0"/>
                <a:cs typeface="Verdana" panose="020B0604030504040204" pitchFamily="34" charset="0"/>
              </a:rPr>
              <a:t>PeerWorks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Welcomes everyone and states the topic of today’s module.</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latin typeface="Verdana"/>
                <a:ea typeface="Calibri" panose="020F0502020204030204" pitchFamily="34" charset="0"/>
                <a:cs typeface="Times New Roman" panose="02020603050405020304" pitchFamily="18" charset="0"/>
              </a:rPr>
              <a:t>COORDINATOR</a:t>
            </a:r>
            <a:endParaRPr lang="en-US" b="1" dirty="0">
              <a:effectLst/>
              <a:latin typeface="Verdana" panose="020B0604030504040204" pitchFamily="34" charset="0"/>
              <a:ea typeface="Calibri" panose="020F0502020204030204" pitchFamily="34" charset="0"/>
              <a:cs typeface="Times New Roman" panose="02020603050405020304" pitchFamily="18" charset="0"/>
            </a:endParaRPr>
          </a:p>
          <a:p>
            <a:r>
              <a:rPr lang="en-US" dirty="0"/>
              <a:t>Read out PeerWorks’ land acknowledgement.</a:t>
            </a:r>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CA" b="1" dirty="0"/>
          </a:p>
          <a:p>
            <a:pPr marL="0" marR="0" lvl="0" indent="0" algn="l" defTabSz="914400" rtl="0" eaLnBrk="1" fontAlgn="base" latinLnBrk="0" hangingPunct="1">
              <a:lnSpc>
                <a:spcPct val="100000"/>
              </a:lnSpc>
              <a:spcBef>
                <a:spcPts val="0"/>
              </a:spcBef>
              <a:spcAft>
                <a:spcPts val="0"/>
              </a:spcAft>
              <a:buClrTx/>
              <a:buSzTx/>
              <a:buFontTx/>
              <a:buNone/>
              <a:tabLst/>
              <a:defRPr/>
            </a:pPr>
            <a:r>
              <a:rPr lang="en-CA" b="1" i="0" dirty="0">
                <a:solidFill>
                  <a:srgbClr val="000000"/>
                </a:solidFill>
                <a:effectLst/>
              </a:rPr>
              <a:t>“</a:t>
            </a:r>
            <a:r>
              <a:rPr lang="en-US" dirty="0">
                <a:effectLst/>
                <a:cs typeface="Times New Roman" panose="02020603050405020304" pitchFamily="18" charset="0"/>
              </a:rPr>
              <a:t>What is your name? What has been the most memorable part of the training program?”</a:t>
            </a:r>
            <a:endParaRPr lang="en-US" b="0" i="0"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COORDINATOR</a:t>
            </a:r>
          </a:p>
          <a:p>
            <a:endParaRPr lang="en-CA" b="1" dirty="0">
              <a:effectLs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cs typeface="Times New Roman" panose="02020603050405020304" pitchFamily="18" charset="0"/>
              </a:rPr>
              <a:t>Read out the slide about the possible grade you can get at the end of the training program and the option for the internship.</a:t>
            </a:r>
            <a:endParaRPr lang="en-CA" dirty="0">
              <a:effectLst/>
              <a:cs typeface="Times New Roman" panose="02020603050405020304" pitchFamily="18" charset="0"/>
            </a:endParaRPr>
          </a:p>
          <a:p>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3728587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latin typeface="Verdana"/>
                <a:ea typeface="Verdana"/>
              </a:rPr>
              <a:t>COORDINATOR</a:t>
            </a:r>
            <a:endParaRPr lang="en-CA" sz="1200" b="1" dirty="0"/>
          </a:p>
          <a:p>
            <a:endParaRPr lang="en-CA" sz="1200" b="1" dirty="0">
              <a:effectLst/>
              <a:latin typeface="Calibri" panose="020F0502020204030204" pitchFamily="34" charset="0"/>
              <a:ea typeface="Calibri" panose="020F0502020204030204" pitchFamily="34" charset="0"/>
              <a:cs typeface="Times New Roman" panose="02020603050405020304" pitchFamily="18" charset="0"/>
            </a:endParaRPr>
          </a:p>
          <a:p>
            <a:r>
              <a:rPr lang="en-CA" sz="1200" b="0" dirty="0">
                <a:effectLst/>
                <a:latin typeface="Calibri" panose="020F0502020204030204" pitchFamily="34" charset="0"/>
                <a:ea typeface="Calibri" panose="020F0502020204030204" pitchFamily="34" charset="0"/>
                <a:cs typeface="Times New Roman" panose="02020603050405020304" pitchFamily="18" charset="0"/>
              </a:rPr>
              <a:t>Answer questions about the internship.</a:t>
            </a:r>
            <a:endParaRPr lang="en-CA"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1781018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January 28, 2025</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January 28, 2025</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January 28, 2025</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January 28, 2025</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January 28, 2025</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14DEE-54F8-445A-8493-8D6AEAF4735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D8C90B0-6E00-4339-B164-EFC6F50F3F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B8B3230-4263-4F25-A2A7-CDFC27D0118C}"/>
              </a:ext>
            </a:extLst>
          </p:cNvPr>
          <p:cNvSpPr>
            <a:spLocks noGrp="1"/>
          </p:cNvSpPr>
          <p:nvPr>
            <p:ph type="dt" sz="half" idx="10"/>
          </p:nvPr>
        </p:nvSpPr>
        <p:spPr/>
        <p:txBody>
          <a:bodyPr/>
          <a:lstStyle/>
          <a:p>
            <a:fld id="{1C176B01-8151-4E9B-B30F-761CF437E6A3}" type="datetime1">
              <a:rPr lang="en-CA" smtClean="0"/>
              <a:t>2025-01-28</a:t>
            </a:fld>
            <a:endParaRPr lang="en-CA"/>
          </a:p>
        </p:txBody>
      </p:sp>
      <p:sp>
        <p:nvSpPr>
          <p:cNvPr id="5" name="Footer Placeholder 4">
            <a:extLst>
              <a:ext uri="{FF2B5EF4-FFF2-40B4-BE49-F238E27FC236}">
                <a16:creationId xmlns:a16="http://schemas.microsoft.com/office/drawing/2014/main" id="{BFFF3F8B-C642-4460-A50A-0DB0778878C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E3B347E-0B69-4DE2-A626-FCEC157ECDC7}"/>
              </a:ext>
            </a:extLst>
          </p:cNvPr>
          <p:cNvSpPr>
            <a:spLocks noGrp="1"/>
          </p:cNvSpPr>
          <p:nvPr>
            <p:ph type="sldNum" sz="quarter" idx="12"/>
          </p:nvPr>
        </p:nvSpPr>
        <p:spPr/>
        <p:txBody>
          <a:bodyPr/>
          <a:lstStyle/>
          <a:p>
            <a:fld id="{4D92EB4B-722A-417A-874E-D077DFB80C4E}" type="slidenum">
              <a:rPr lang="en-CA" smtClean="0"/>
              <a:t>‹#›</a:t>
            </a:fld>
            <a:endParaRPr lang="en-CA"/>
          </a:p>
        </p:txBody>
      </p:sp>
    </p:spTree>
    <p:extLst>
      <p:ext uri="{BB962C8B-B14F-4D97-AF65-F5344CB8AC3E}">
        <p14:creationId xmlns:p14="http://schemas.microsoft.com/office/powerpoint/2010/main" val="744841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17 – Final Module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dirty="0"/>
          </a:p>
        </p:txBody>
      </p:sp>
      <p:sp>
        <p:nvSpPr>
          <p:cNvPr id="8" name="Text Placeholder 6">
            <a:extLst>
              <a:ext uri="{FF2B5EF4-FFF2-40B4-BE49-F238E27FC236}">
                <a16:creationId xmlns:a16="http://schemas.microsoft.com/office/drawing/2014/main" id="{3A3B3342-0AF0-E2E3-52EC-B550737FBF72}"/>
              </a:ext>
            </a:extLst>
          </p:cNvPr>
          <p:cNvSpPr txBox="1">
            <a:spLocks/>
          </p:cNvSpPr>
          <p:nvPr/>
        </p:nvSpPr>
        <p:spPr>
          <a:xfrm>
            <a:off x="426460" y="1649937"/>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solidFill>
                  <a:schemeClr val="tx1">
                    <a:lumMod val="85000"/>
                    <a:lumOff val="15000"/>
                  </a:schemeClr>
                </a:solidFill>
                <a:latin typeface="IvyPresto Display SemiBold"/>
              </a:rPr>
              <a:t>Internship Questions:</a:t>
            </a:r>
            <a:endParaRPr lang="en-US" dirty="0">
              <a:solidFill>
                <a:schemeClr val="tx1">
                  <a:lumMod val="85000"/>
                  <a:lumOff val="15000"/>
                </a:schemeClr>
              </a:solidFill>
            </a:endParaRP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17 – Final Module</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527238" y="1808603"/>
            <a:ext cx="11159314" cy="1934737"/>
          </a:xfrm>
        </p:spPr>
        <p:txBody>
          <a:bodyPr vert="horz" lIns="91440" tIns="45720" rIns="91440" bIns="45720" rtlCol="0" anchor="t">
            <a:noAutofit/>
          </a:bodyPr>
          <a:lstStyle/>
          <a:p>
            <a:pPr marL="285750" indent="-285750" algn="l">
              <a:lnSpc>
                <a:spcPct val="100000"/>
              </a:lnSpc>
              <a:spcAft>
                <a:spcPts val="1200"/>
              </a:spcAft>
              <a:buFont typeface="Arial"/>
              <a:buChar char="•"/>
            </a:pPr>
            <a:r>
              <a:rPr lang="en-US" sz="1800" dirty="0">
                <a:latin typeface="IvyPresto Text"/>
              </a:rPr>
              <a:t>[INSERT INTERNSHIP QUESTIONS HERE]</a:t>
            </a:r>
            <a:endParaRPr lang="en-CA" sz="1800" dirty="0">
              <a:latin typeface="IvyPresto Text"/>
            </a:endParaRPr>
          </a:p>
        </p:txBody>
      </p:sp>
    </p:spTree>
    <p:extLst>
      <p:ext uri="{BB962C8B-B14F-4D97-AF65-F5344CB8AC3E}">
        <p14:creationId xmlns:p14="http://schemas.microsoft.com/office/powerpoint/2010/main" val="3677523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err="1">
                <a:solidFill>
                  <a:schemeClr val="tx1">
                    <a:lumMod val="85000"/>
                    <a:lumOff val="15000"/>
                  </a:schemeClr>
                </a:solidFill>
              </a:rPr>
              <a:t>PeerWorks</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17 – Final Module</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2"/>
            <a:ext cx="11348783" cy="4627711"/>
          </a:xfrm>
        </p:spPr>
        <p:txBody>
          <a:bodyPr/>
          <a:lstStyle/>
          <a:p>
            <a:pPr marL="457200" indent="-457200" algn="l">
              <a:lnSpc>
                <a:spcPct val="100000"/>
              </a:lnSpc>
              <a:spcAft>
                <a:spcPts val="1200"/>
              </a:spcAft>
              <a:buFont typeface="Arial" panose="020B0604020202020204" pitchFamily="34" charset="0"/>
              <a:buChar char="•"/>
            </a:pPr>
            <a:r>
              <a:rPr lang="en-CA" sz="2000" dirty="0" err="1"/>
              <a:t>PeerWorks</a:t>
            </a:r>
            <a:r>
              <a:rPr lang="en-CA" sz="2000" dirty="0"/>
              <a:t> </a:t>
            </a:r>
            <a:r>
              <a:rPr lang="en-CA" sz="2000" dirty="0" err="1"/>
              <a:t>NewsToGo</a:t>
            </a:r>
            <a:r>
              <a:rPr lang="en-CA" sz="2000" dirty="0"/>
              <a:t> is an electronic newsletter which is focused on research, resources, policy and legislative information of relevance to consumer/survivor organizations and to broader stakeholders in the healthcare sector. You will also find updates about </a:t>
            </a:r>
            <a:r>
              <a:rPr lang="en-CA" sz="2000" dirty="0" err="1"/>
              <a:t>PeerWorks</a:t>
            </a:r>
            <a:r>
              <a:rPr lang="en-CA" sz="2000" dirty="0"/>
              <a:t> as well as job postings and events that would be of interest to the readership.</a:t>
            </a:r>
          </a:p>
          <a:p>
            <a:pPr marL="457200" indent="-457200" algn="l">
              <a:lnSpc>
                <a:spcPct val="100000"/>
              </a:lnSpc>
              <a:spcAft>
                <a:spcPts val="1200"/>
              </a:spcAft>
              <a:buFont typeface="Arial" panose="020B0604020202020204" pitchFamily="34" charset="0"/>
              <a:buChar char="•"/>
            </a:pPr>
            <a:r>
              <a:rPr lang="en-CA" sz="2000" dirty="0"/>
              <a:t>Membership: If you are part of an organization that has a </a:t>
            </a:r>
            <a:r>
              <a:rPr lang="en-CA" sz="2000" dirty="0" err="1"/>
              <a:t>PeerWorks</a:t>
            </a:r>
            <a:r>
              <a:rPr lang="en-CA" sz="2000" dirty="0"/>
              <a:t> organizational membership you do not need a separate individual membership to take advantage of membership benefits.</a:t>
            </a:r>
          </a:p>
          <a:p>
            <a:pPr marL="457200" indent="-457200" algn="l">
              <a:lnSpc>
                <a:spcPct val="100000"/>
              </a:lnSpc>
              <a:spcAft>
                <a:spcPts val="1200"/>
              </a:spcAft>
              <a:buFont typeface="Arial" panose="020B0604020202020204" pitchFamily="34" charset="0"/>
              <a:buChar char="•"/>
            </a:pPr>
            <a:r>
              <a:rPr lang="en-CA" sz="2000" dirty="0"/>
              <a:t>Membership fees range from $40 for individuals up to $250 for organizations.  We do not want the fees to be a barrier to any individual or peer organization so if your organization has any problems with the fees please contact Allyson </a:t>
            </a:r>
            <a:r>
              <a:rPr lang="en-CA" sz="2000" dirty="0" err="1"/>
              <a:t>Theodorou</a:t>
            </a:r>
            <a:r>
              <a:rPr lang="en-CA" sz="2000" dirty="0"/>
              <a:t> at 1-866-681-6661 ext. 2.</a:t>
            </a:r>
          </a:p>
        </p:txBody>
      </p:sp>
    </p:spTree>
    <p:extLst>
      <p:ext uri="{BB962C8B-B14F-4D97-AF65-F5344CB8AC3E}">
        <p14:creationId xmlns:p14="http://schemas.microsoft.com/office/powerpoint/2010/main" val="1860868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Peer Support Canada Code of Conduct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17 – Final Module</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12</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647159"/>
            <a:ext cx="11353282" cy="4876240"/>
          </a:xfrm>
          <a:solidFill>
            <a:schemeClr val="bg1"/>
          </a:solidFill>
        </p:spPr>
        <p:txBody>
          <a:bodyPr/>
          <a:lstStyle/>
          <a:p>
            <a:pPr algn="l">
              <a:lnSpc>
                <a:spcPct val="100000"/>
              </a:lnSpc>
              <a:spcAft>
                <a:spcPts val="1000"/>
              </a:spcAft>
            </a:pPr>
            <a:r>
              <a:rPr lang="en-US" sz="2000" dirty="0"/>
              <a:t>I will act ethically, according to the values and principles of peer support.</a:t>
            </a:r>
          </a:p>
          <a:p>
            <a:pPr algn="l">
              <a:lnSpc>
                <a:spcPct val="100000"/>
              </a:lnSpc>
              <a:spcAft>
                <a:spcPts val="1000"/>
              </a:spcAft>
            </a:pPr>
            <a:r>
              <a:rPr lang="en-US" sz="2000" dirty="0"/>
              <a:t>I will treat all people with respect and dignity.</a:t>
            </a:r>
          </a:p>
          <a:p>
            <a:pPr algn="l">
              <a:lnSpc>
                <a:spcPct val="100000"/>
              </a:lnSpc>
              <a:spcAft>
                <a:spcPts val="1000"/>
              </a:spcAft>
            </a:pPr>
            <a:r>
              <a:rPr lang="en-US" sz="2000" dirty="0"/>
              <a:t>I will respect human diversity and will foster non-discriminatory activities. </a:t>
            </a:r>
          </a:p>
          <a:p>
            <a:pPr algn="l">
              <a:lnSpc>
                <a:spcPct val="100000"/>
              </a:lnSpc>
              <a:spcAft>
                <a:spcPts val="1000"/>
              </a:spcAft>
            </a:pPr>
            <a:r>
              <a:rPr lang="en-US" sz="2000" dirty="0"/>
              <a:t>I will </a:t>
            </a:r>
            <a:r>
              <a:rPr lang="en-US" sz="2000" dirty="0" err="1"/>
              <a:t>honour</a:t>
            </a:r>
            <a:r>
              <a:rPr lang="en-US" sz="2000" dirty="0"/>
              <a:t> the rights, beliefs and personal values of individuals. </a:t>
            </a:r>
          </a:p>
          <a:p>
            <a:pPr algn="l">
              <a:lnSpc>
                <a:spcPct val="100000"/>
              </a:lnSpc>
              <a:spcAft>
                <a:spcPts val="1000"/>
              </a:spcAft>
            </a:pPr>
            <a:r>
              <a:rPr lang="en-US" sz="2000" dirty="0"/>
              <a:t>I will behave with honesty and integrity in providing support to peers. </a:t>
            </a:r>
          </a:p>
          <a:p>
            <a:pPr algn="l">
              <a:lnSpc>
                <a:spcPct val="100000"/>
              </a:lnSpc>
              <a:spcAft>
                <a:spcPts val="1000"/>
              </a:spcAft>
            </a:pPr>
            <a:r>
              <a:rPr lang="en-US" sz="2000" dirty="0"/>
              <a:t>I will respect the privacy of individuals and maintain confidentiality within the limitations of program policies and the law e.g. potential harm to self or others. </a:t>
            </a:r>
          </a:p>
          <a:p>
            <a:pPr algn="l">
              <a:lnSpc>
                <a:spcPct val="100000"/>
              </a:lnSpc>
              <a:spcAft>
                <a:spcPts val="1000"/>
              </a:spcAft>
            </a:pPr>
            <a:r>
              <a:rPr lang="en-US" sz="2000" dirty="0"/>
              <a:t>I will not knowingly expose a peer to harm. </a:t>
            </a:r>
          </a:p>
          <a:p>
            <a:pPr algn="l">
              <a:lnSpc>
                <a:spcPct val="100000"/>
              </a:lnSpc>
              <a:spcAft>
                <a:spcPts val="1000"/>
              </a:spcAft>
            </a:pPr>
            <a:r>
              <a:rPr lang="en-US" sz="2000" dirty="0"/>
              <a:t>I will not take advantage of the peer relationship for personal benefit, material or financial gain. </a:t>
            </a:r>
          </a:p>
          <a:p>
            <a:pPr algn="l">
              <a:lnSpc>
                <a:spcPct val="100000"/>
              </a:lnSpc>
              <a:spcAft>
                <a:spcPts val="1000"/>
              </a:spcAft>
            </a:pPr>
            <a:r>
              <a:rPr lang="en-US" sz="2000" dirty="0"/>
              <a:t>I will respect the boundaries of peer support work and will not engage in romantic or sexual relationships with the peers that I support. </a:t>
            </a:r>
          </a:p>
          <a:p>
            <a:pPr algn="l">
              <a:lnSpc>
                <a:spcPct val="100000"/>
              </a:lnSpc>
              <a:spcAft>
                <a:spcPts val="1000"/>
              </a:spcAft>
            </a:pPr>
            <a:r>
              <a:rPr lang="en-US" sz="2000" dirty="0"/>
              <a:t>I will not provide peer support in a manner that negatively affects the public’s confidence in peer support.</a:t>
            </a:r>
          </a:p>
        </p:txBody>
      </p:sp>
    </p:spTree>
    <p:extLst>
      <p:ext uri="{BB962C8B-B14F-4D97-AF65-F5344CB8AC3E}">
        <p14:creationId xmlns:p14="http://schemas.microsoft.com/office/powerpoint/2010/main" val="2382156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00F1-2087-D54C-844B-EF147114CFDA}"/>
              </a:ext>
            </a:extLst>
          </p:cNvPr>
          <p:cNvSpPr>
            <a:spLocks noGrp="1"/>
          </p:cNvSpPr>
          <p:nvPr>
            <p:ph type="ctrTitle"/>
          </p:nvPr>
        </p:nvSpPr>
        <p:spPr>
          <a:xfrm>
            <a:off x="5846643" y="3025020"/>
            <a:ext cx="5934119" cy="1922761"/>
          </a:xfrm>
        </p:spPr>
        <p:txBody>
          <a:bodyPr/>
          <a:lstStyle/>
          <a:p>
            <a:r>
              <a:rPr lang="en-US" dirty="0"/>
              <a:t>What questions do we have about peer support?</a:t>
            </a:r>
            <a:br>
              <a:rPr lang="en-US" dirty="0"/>
            </a:br>
            <a:endParaRPr lang="en-US" dirty="0"/>
          </a:p>
        </p:txBody>
      </p:sp>
      <p:sp>
        <p:nvSpPr>
          <p:cNvPr id="3" name="Subtitle 2">
            <a:extLst>
              <a:ext uri="{FF2B5EF4-FFF2-40B4-BE49-F238E27FC236}">
                <a16:creationId xmlns:a16="http://schemas.microsoft.com/office/drawing/2014/main" id="{841A38F7-8FC0-894C-8DC3-10BD10A7F24A}"/>
              </a:ext>
            </a:extLst>
          </p:cNvPr>
          <p:cNvSpPr>
            <a:spLocks noGrp="1"/>
          </p:cNvSpPr>
          <p:nvPr>
            <p:ph type="subTitle" idx="1"/>
          </p:nvPr>
        </p:nvSpPr>
        <p:spPr/>
        <p:txBody>
          <a:bodyPr/>
          <a:lstStyle/>
          <a:p>
            <a:r>
              <a:rPr lang="en-US" dirty="0"/>
              <a:t>Module 17 – Final Module</a:t>
            </a:r>
          </a:p>
        </p:txBody>
      </p:sp>
      <p:sp>
        <p:nvSpPr>
          <p:cNvPr id="4" name="Date Placeholder 3">
            <a:extLst>
              <a:ext uri="{FF2B5EF4-FFF2-40B4-BE49-F238E27FC236}">
                <a16:creationId xmlns:a16="http://schemas.microsoft.com/office/drawing/2014/main" id="{CFAAF737-08C6-A54C-9FC6-A5055579E6E4}"/>
              </a:ext>
            </a:extLst>
          </p:cNvPr>
          <p:cNvSpPr>
            <a:spLocks noGrp="1"/>
          </p:cNvSpPr>
          <p:nvPr>
            <p:ph type="dt" sz="half" idx="10"/>
          </p:nvPr>
        </p:nvSpPr>
        <p:spPr/>
        <p:txBody>
          <a:bodyPr/>
          <a:lstStyle/>
          <a:p>
            <a:fld id="{4E1638B4-F06D-EF4E-93FE-46FF86A8FE3B}" type="datetime4">
              <a:rPr lang="en-CA" smtClean="0"/>
              <a:t>January 28, 2025</a:t>
            </a:fld>
            <a:endParaRPr lang="en-US" dirty="0"/>
          </a:p>
        </p:txBody>
      </p:sp>
    </p:spTree>
    <p:extLst>
      <p:ext uri="{BB962C8B-B14F-4D97-AF65-F5344CB8AC3E}">
        <p14:creationId xmlns:p14="http://schemas.microsoft.com/office/powerpoint/2010/main" val="2062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latin typeface="IvyPresto Display SemiBold"/>
              </a:rPr>
              <a:t>Peer Support Questions:</a:t>
            </a:r>
            <a:endParaRPr lang="en-US"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17 – Final Module</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14</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75369" y="1647159"/>
            <a:ext cx="11030709" cy="4691778"/>
          </a:xfrm>
        </p:spPr>
        <p:txBody>
          <a:bodyPr vert="horz" lIns="91440" tIns="45720" rIns="91440" bIns="45720" rtlCol="0" anchor="t">
            <a:noAutofit/>
          </a:bodyPr>
          <a:lstStyle/>
          <a:p>
            <a:pPr marL="285750" indent="-285750" algn="l">
              <a:lnSpc>
                <a:spcPct val="100000"/>
              </a:lnSpc>
              <a:spcAft>
                <a:spcPts val="1200"/>
              </a:spcAft>
              <a:buFont typeface="Arial"/>
              <a:buChar char="•"/>
            </a:pPr>
            <a:r>
              <a:rPr lang="en-US" sz="2000" dirty="0">
                <a:latin typeface="IvyPresto Text"/>
              </a:rPr>
              <a:t>[INSERT ADDITIONAL PEER SUPPORT QUESTIONS HERE]</a:t>
            </a:r>
            <a:endParaRPr lang="en-US" sz="2000" dirty="0"/>
          </a:p>
          <a:p>
            <a:pPr algn="l"/>
            <a:endParaRPr lang="en-US" dirty="0"/>
          </a:p>
        </p:txBody>
      </p:sp>
    </p:spTree>
    <p:extLst>
      <p:ext uri="{BB962C8B-B14F-4D97-AF65-F5344CB8AC3E}">
        <p14:creationId xmlns:p14="http://schemas.microsoft.com/office/powerpoint/2010/main" val="2282244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tree, outdoor, sign&#10;&#10;Description automatically generated">
            <a:extLst>
              <a:ext uri="{FF2B5EF4-FFF2-40B4-BE49-F238E27FC236}">
                <a16:creationId xmlns:a16="http://schemas.microsoft.com/office/drawing/2014/main" id="{94EEDB74-0D42-4B50-ECC5-26F4F145C670}"/>
              </a:ext>
            </a:extLst>
          </p:cNvPr>
          <p:cNvPicPr>
            <a:picLocks noChangeAspect="1"/>
          </p:cNvPicPr>
          <p:nvPr/>
        </p:nvPicPr>
        <p:blipFill rotWithShape="1">
          <a:blip r:embed="rId3">
            <a:extLst>
              <a:ext uri="{28A0092B-C50C-407E-A947-70E740481C1C}">
                <a14:useLocalDpi xmlns:a14="http://schemas.microsoft.com/office/drawing/2010/main" val="0"/>
              </a:ext>
            </a:extLst>
          </a:blip>
          <a:srcRect t="3430" r="-2" b="12091"/>
          <a:stretch/>
        </p:blipFill>
        <p:spPr>
          <a:xfrm>
            <a:off x="1155556" y="637761"/>
            <a:ext cx="9889765" cy="5576763"/>
          </a:xfrm>
          <a:prstGeom prst="rect">
            <a:avLst/>
          </a:prstGeom>
        </p:spPr>
      </p:pic>
    </p:spTree>
    <p:extLst>
      <p:ext uri="{BB962C8B-B14F-4D97-AF65-F5344CB8AC3E}">
        <p14:creationId xmlns:p14="http://schemas.microsoft.com/office/powerpoint/2010/main" val="2466791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208722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17 – Final Module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dirty="0"/>
          </a:p>
        </p:txBody>
      </p:sp>
      <p:sp>
        <p:nvSpPr>
          <p:cNvPr id="10" name="Text Placeholder 6">
            <a:extLst>
              <a:ext uri="{FF2B5EF4-FFF2-40B4-BE49-F238E27FC236}">
                <a16:creationId xmlns:a16="http://schemas.microsoft.com/office/drawing/2014/main" id="{34597B61-61EA-7F61-30ED-3FD834330EB1}"/>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6B933CD7-02FF-B409-D3A6-95B093CDE503}"/>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pPr algn="l"/>
            <a:r>
              <a:rPr lang="en-US" dirty="0"/>
              <a:t>Final Module</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dirty="0"/>
              <a:t>Module 17</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January 28, 2025</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17 – Final Module</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38280"/>
            <a:ext cx="11353281" cy="4204972"/>
          </a:xfrm>
        </p:spPr>
        <p:txBody>
          <a:bodyPr/>
          <a:lstStyle/>
          <a:p>
            <a:pPr>
              <a:lnSpc>
                <a:spcPct val="100000"/>
              </a:lnSpc>
            </a:pPr>
            <a:r>
              <a:rPr lang="en-US" sz="2000" dirty="0"/>
              <a:t>I am speaking to you today from Toronto. Toronto is in the 'Dish With One Spoon Territory’.  The Dish With One Spoon is a treaty between the Anishinaabe, </a:t>
            </a:r>
            <a:r>
              <a:rPr lang="en-US" sz="2000" dirty="0" err="1"/>
              <a:t>Mississaugas</a:t>
            </a:r>
            <a:r>
              <a:rPr lang="en-US" sz="2000" dirty="0"/>
              <a:t> and Haudenosaunee that bound them to share the territory and protect the land. Subsequent Indigenous Nations and peoples, Europeans and all newcomers have been invited into this treaty in the spirit of peace, friendship and respect.</a:t>
            </a:r>
            <a:br>
              <a:rPr lang="en-US" sz="2000" dirty="0"/>
            </a:br>
            <a:endParaRPr lang="en-US" sz="2000" dirty="0"/>
          </a:p>
          <a:p>
            <a:pPr>
              <a:lnSpc>
                <a:spcPct val="100000"/>
              </a:lnSpc>
            </a:pPr>
            <a:r>
              <a:rPr lang="en-US" sz="2000" dirty="0"/>
              <a:t>The "Dish", or sometimes it is called the "Bowl", represents what is now southern Ontario, from the Great Lakes to Quebec and from Lake Simcoe into the United States. *We all eat out of the Dish, all of us that share this territory, with only one spoon. That means we have to share the responsibility of ensuring the dish is never empty, which includes taking care of the land and the creatures we share it with. Importantly, there are no knives at the table, representing that we must keep the peace. </a:t>
            </a:r>
            <a:br>
              <a:rPr lang="en-US" sz="2000" dirty="0"/>
            </a:br>
            <a:br>
              <a:rPr lang="en-US" sz="2000" dirty="0"/>
            </a:br>
            <a:r>
              <a:rPr lang="en-US" sz="2000" dirty="0"/>
              <a:t>We want to acknowledge and respect all Indigenous people who don’t live in their traditional territories but have made a home in different parts of Ontario and have brought their culture with them.</a:t>
            </a:r>
          </a:p>
        </p:txBody>
      </p:sp>
    </p:spTree>
    <p:extLst>
      <p:ext uri="{BB962C8B-B14F-4D97-AF65-F5344CB8AC3E}">
        <p14:creationId xmlns:p14="http://schemas.microsoft.com/office/powerpoint/2010/main" val="341061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dirty="0"/>
              <a:t>Module 17 – Final Module</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507798"/>
            <a:ext cx="3671376"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algn="l">
              <a:spcAft>
                <a:spcPts val="600"/>
              </a:spcAft>
            </a:pPr>
            <a:r>
              <a:rPr lang="en-CA" sz="2000" dirty="0">
                <a:latin typeface="IvyPresto Text" panose="020B0404020101010102"/>
              </a:rPr>
              <a:t>Following this training, where do you see yourself in the world of peer support?</a:t>
            </a:r>
          </a:p>
          <a:p>
            <a:pPr algn="l"/>
            <a:r>
              <a:rPr lang="en-CA" sz="2000" dirty="0">
                <a:latin typeface="IvyPresto Text" panose="020B0404020101010102"/>
              </a:rPr>
              <a:t>What are your goals and/or what role do you want to fulfill?</a:t>
            </a:r>
            <a:endParaRPr lang="en-US" sz="2000" dirty="0">
              <a:latin typeface="IvyPresto Text" panose="020B0404020101010102"/>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9130D573-5B50-1D68-0227-D8814C68FE79}"/>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17 – Final Module</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53281" cy="3124344"/>
          </a:xfrm>
        </p:spPr>
        <p:txBody>
          <a:bodyPr/>
          <a:lstStyle/>
          <a:p>
            <a:pPr marL="0" marR="0" indent="0">
              <a:lnSpc>
                <a:spcPct val="107000"/>
              </a:lnSpc>
              <a:spcBef>
                <a:spcPts val="0"/>
              </a:spcBef>
              <a:spcAft>
                <a:spcPts val="800"/>
              </a:spcAft>
              <a:buNone/>
            </a:pPr>
            <a:r>
              <a:rPr lang="en-US" sz="2000" dirty="0">
                <a:effectLst/>
                <a:ea typeface="Calibri" panose="020F0502020204030204" pitchFamily="34" charset="0"/>
                <a:cs typeface="Times New Roman" panose="02020603050405020304" pitchFamily="18" charset="0"/>
              </a:rPr>
              <a:t>In Module 17 we </a:t>
            </a:r>
            <a:r>
              <a:rPr lang="en-US" sz="2000" dirty="0">
                <a:ea typeface="Calibri" panose="020F0502020204030204" pitchFamily="34" charset="0"/>
                <a:cs typeface="Times New Roman" panose="02020603050405020304" pitchFamily="18" charset="0"/>
              </a:rPr>
              <a:t>will discuss the questions that you sent in, going over the internship, signing/reciting the code of conduct, and skills practice activity (time permitting).</a:t>
            </a:r>
            <a:endParaRPr lang="en-US" sz="20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17 – Final Module</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1808603"/>
            <a:ext cx="11353282" cy="3976012"/>
          </a:xfrm>
        </p:spPr>
        <p:txBody>
          <a:bodyPr/>
          <a:lstStyle/>
          <a:p>
            <a:pPr marL="0" indent="0">
              <a:buNone/>
            </a:pPr>
            <a:r>
              <a:rPr lang="en-US" sz="2000" dirty="0">
                <a:solidFill>
                  <a:schemeClr val="tx1">
                    <a:lumMod val="85000"/>
                    <a:lumOff val="15000"/>
                  </a:schemeClr>
                </a:solidFill>
                <a:latin typeface="IvyPresto Text" panose="020B0404020101010102"/>
              </a:rPr>
              <a:t>Through the successful completion of Module 17, you will have the skills and knowledge to:</a:t>
            </a:r>
          </a:p>
          <a:p>
            <a:pPr marL="0" indent="0">
              <a:buNone/>
            </a:pPr>
            <a:endParaRPr lang="en-US" sz="2000" dirty="0">
              <a:solidFill>
                <a:schemeClr val="tx1">
                  <a:lumMod val="85000"/>
                  <a:lumOff val="15000"/>
                </a:schemeClr>
              </a:solidFill>
              <a:latin typeface="IvyPresto Text" panose="020B0404020101010102"/>
            </a:endParaRPr>
          </a:p>
          <a:p>
            <a:pPr marL="514350" indent="-514350">
              <a:spcAft>
                <a:spcPts val="1200"/>
              </a:spcAft>
              <a:buFont typeface="+mj-lt"/>
              <a:buAutoNum type="arabicPeriod"/>
            </a:pPr>
            <a:r>
              <a:rPr lang="en-US" sz="2000" dirty="0">
                <a:solidFill>
                  <a:schemeClr val="tx1">
                    <a:lumMod val="85000"/>
                    <a:lumOff val="15000"/>
                  </a:schemeClr>
                </a:solidFill>
                <a:latin typeface="IvyPresto Text" panose="020B0404020101010102"/>
              </a:rPr>
              <a:t>Determine your suitability for the </a:t>
            </a:r>
            <a:r>
              <a:rPr lang="en-US" sz="2000" dirty="0" err="1">
                <a:solidFill>
                  <a:schemeClr val="tx1">
                    <a:lumMod val="85000"/>
                    <a:lumOff val="15000"/>
                  </a:schemeClr>
                </a:solidFill>
                <a:latin typeface="IvyPresto Text" panose="020B0404020101010102"/>
              </a:rPr>
              <a:t>PeerWorks</a:t>
            </a:r>
            <a:r>
              <a:rPr lang="en-US" sz="2000" dirty="0">
                <a:solidFill>
                  <a:schemeClr val="tx1">
                    <a:lumMod val="85000"/>
                    <a:lumOff val="15000"/>
                  </a:schemeClr>
                </a:solidFill>
                <a:latin typeface="IvyPresto Text" panose="020B0404020101010102"/>
              </a:rPr>
              <a:t> internship (if recommended)</a:t>
            </a:r>
          </a:p>
          <a:p>
            <a:pPr marL="514350" indent="-514350">
              <a:spcAft>
                <a:spcPts val="1200"/>
              </a:spcAft>
              <a:buFont typeface="+mj-lt"/>
              <a:buAutoNum type="arabicPeriod"/>
            </a:pPr>
            <a:r>
              <a:rPr lang="en-US" sz="2000" dirty="0">
                <a:solidFill>
                  <a:schemeClr val="tx1">
                    <a:lumMod val="85000"/>
                    <a:lumOff val="15000"/>
                  </a:schemeClr>
                </a:solidFill>
                <a:latin typeface="IvyPresto Text" panose="020B0404020101010102"/>
              </a:rPr>
              <a:t>Recommend Peer Support to your colleagues and friends.</a:t>
            </a:r>
          </a:p>
          <a:p>
            <a:pPr marL="514350" indent="-514350">
              <a:spcAft>
                <a:spcPts val="1200"/>
              </a:spcAft>
              <a:buFont typeface="+mj-lt"/>
              <a:buAutoNum type="arabicPeriod"/>
            </a:pPr>
            <a:r>
              <a:rPr lang="en-US" sz="2000" dirty="0">
                <a:solidFill>
                  <a:schemeClr val="tx1">
                    <a:lumMod val="85000"/>
                    <a:lumOff val="15000"/>
                  </a:schemeClr>
                </a:solidFill>
                <a:latin typeface="IvyPresto Text" panose="020B0404020101010102"/>
              </a:rPr>
              <a:t>Stay in touch with us and let us know how your Peer Support work is going. </a:t>
            </a: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solidFill>
                  <a:schemeClr val="tx1">
                    <a:lumMod val="85000"/>
                    <a:lumOff val="15000"/>
                  </a:schemeClr>
                </a:solidFill>
              </a:rPr>
              <a:t>Program Result &amp; Internship Option </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17 – Final Module</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615668"/>
            <a:ext cx="11353282" cy="4542606"/>
          </a:xfrm>
        </p:spPr>
        <p:txBody>
          <a:bodyPr vert="horz" lIns="91440" tIns="45720" rIns="91440" bIns="45720" rtlCol="0" anchor="t">
            <a:noAutofit/>
          </a:bodyPr>
          <a:lstStyle/>
          <a:p>
            <a:pPr marL="457200" indent="-457200" algn="l">
              <a:lnSpc>
                <a:spcPct val="100000"/>
              </a:lnSpc>
              <a:spcAft>
                <a:spcPts val="2000"/>
              </a:spcAft>
              <a:buFont typeface="Arial" panose="020B0604020202020204" pitchFamily="34" charset="0"/>
              <a:buChar char="•"/>
            </a:pPr>
            <a:r>
              <a:rPr lang="en-CA" sz="2000" dirty="0"/>
              <a:t>Level 1 means the person attended and participated fully in the training and is deemed at this point appropriate to deliver an informal friendship style of peer support within supervised settings that would correspond with the first three categories in the Mental Health Commission of Canada’s Continuum of Peer Support, up to and including a C/SI or PSO. </a:t>
            </a:r>
            <a:endParaRPr lang="en-US" sz="2000" dirty="0"/>
          </a:p>
          <a:p>
            <a:pPr marL="457200" indent="-457200" algn="l">
              <a:lnSpc>
                <a:spcPct val="100000"/>
              </a:lnSpc>
              <a:spcAft>
                <a:spcPts val="2000"/>
              </a:spcAft>
              <a:buFont typeface="Arial" panose="020B0604020202020204" pitchFamily="34" charset="0"/>
              <a:buChar char="•"/>
            </a:pPr>
            <a:r>
              <a:rPr lang="en-CA" sz="2000" dirty="0"/>
              <a:t>Level 1R means that the trainers are of the opinion the participant may be ready to work in a more formalized setting and are Recommending that they proceed to an internship or practicum in which they deliver 50 hours of person-to-person support which is monitored and evaluated. </a:t>
            </a:r>
          </a:p>
          <a:p>
            <a:pPr marL="457200" indent="-457200" algn="l">
              <a:buFont typeface="Arial" panose="020B0604020202020204" pitchFamily="34" charset="0"/>
              <a:buChar char="•"/>
            </a:pPr>
            <a:r>
              <a:rPr lang="en-CA" sz="2000" dirty="0"/>
              <a:t>It is not mandatory to do the practicum, but it is necessary for those who wish to earn the PeerWorks Certified Peer Supporter certificate. </a:t>
            </a:r>
          </a:p>
          <a:p>
            <a:pPr marL="457200" indent="-457200" algn="l">
              <a:buFont typeface="Arial" panose="020B0604020202020204" pitchFamily="34" charset="0"/>
              <a:buChar char="•"/>
            </a:pPr>
            <a:endParaRPr lang="en-CA" sz="2000" dirty="0"/>
          </a:p>
          <a:p>
            <a:pPr marL="457200" indent="-457200" algn="l">
              <a:buFont typeface="Arial" panose="020B0604020202020204" pitchFamily="34" charset="0"/>
              <a:buChar char="•"/>
            </a:pPr>
            <a:r>
              <a:rPr lang="en-CA" sz="2000" b="1" dirty="0"/>
              <a:t>Save the date: Internship Webinar [Add date] at [Add time] EST</a:t>
            </a:r>
          </a:p>
        </p:txBody>
      </p:sp>
    </p:spTree>
    <p:extLst>
      <p:ext uri="{BB962C8B-B14F-4D97-AF65-F5344CB8AC3E}">
        <p14:creationId xmlns:p14="http://schemas.microsoft.com/office/powerpoint/2010/main" val="3728850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A97CB2A-86B0-444B-AACB-1BDEFC714072}"/>
              </a:ext>
            </a:extLst>
          </p:cNvPr>
          <p:cNvPicPr>
            <a:picLocks noGrp="1" noChangeAspect="1"/>
          </p:cNvPicPr>
          <p:nvPr>
            <p:ph type="pic" sz="quarter" idx="15"/>
          </p:nvPr>
        </p:nvPicPr>
        <p:blipFill>
          <a:blip r:embed="rId3"/>
          <a:srcRect t="7802" b="7802"/>
          <a:stretch>
            <a:fillRect/>
          </a:stretch>
        </p:blipFill>
        <p:spPr/>
      </p:pic>
      <p:sp>
        <p:nvSpPr>
          <p:cNvPr id="3" name="Picture Placeholder 2">
            <a:extLst>
              <a:ext uri="{FF2B5EF4-FFF2-40B4-BE49-F238E27FC236}">
                <a16:creationId xmlns:a16="http://schemas.microsoft.com/office/drawing/2014/main" id="{B028EA7C-BDE9-3540-B19D-7173393CB931}"/>
              </a:ext>
            </a:extLst>
          </p:cNvPr>
          <p:cNvSpPr>
            <a:spLocks noGrp="1"/>
          </p:cNvSpPr>
          <p:nvPr>
            <p:ph type="pic" sz="quarter" idx="17"/>
          </p:nvPr>
        </p:nvSpPr>
        <p:spPr/>
        <p:txBody>
          <a:bodyPr/>
          <a:lstStyle/>
          <a:p>
            <a:endParaRPr lang="en-CA"/>
          </a:p>
        </p:txBody>
      </p:sp>
      <p:sp>
        <p:nvSpPr>
          <p:cNvPr id="5" name="Text Placeholder 4">
            <a:extLst>
              <a:ext uri="{FF2B5EF4-FFF2-40B4-BE49-F238E27FC236}">
                <a16:creationId xmlns:a16="http://schemas.microsoft.com/office/drawing/2014/main" id="{717415F3-67A1-654E-88A7-8213069493A4}"/>
              </a:ext>
            </a:extLst>
          </p:cNvPr>
          <p:cNvSpPr>
            <a:spLocks noGrp="1"/>
          </p:cNvSpPr>
          <p:nvPr>
            <p:ph type="body" idx="1"/>
          </p:nvPr>
        </p:nvSpPr>
        <p:spPr>
          <a:xfrm>
            <a:off x="430960" y="334552"/>
            <a:ext cx="11348782" cy="548679"/>
          </a:xfrm>
        </p:spPr>
        <p:txBody>
          <a:bodyPr/>
          <a:lstStyle/>
          <a:p>
            <a:r>
              <a:rPr lang="en-US" dirty="0"/>
              <a:t>Module 17 – Final Module</a:t>
            </a:r>
          </a:p>
        </p:txBody>
      </p:sp>
      <p:sp>
        <p:nvSpPr>
          <p:cNvPr id="6" name="Slide Number Placeholder 5">
            <a:extLst>
              <a:ext uri="{FF2B5EF4-FFF2-40B4-BE49-F238E27FC236}">
                <a16:creationId xmlns:a16="http://schemas.microsoft.com/office/drawing/2014/main" id="{6A1571D6-7A72-5A43-9176-BA05BF7B77A9}"/>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7" name="Picture Placeholder 6">
            <a:extLst>
              <a:ext uri="{FF2B5EF4-FFF2-40B4-BE49-F238E27FC236}">
                <a16:creationId xmlns:a16="http://schemas.microsoft.com/office/drawing/2014/main" id="{9A7E3139-F783-E241-B55F-D61F54F9A94D}"/>
              </a:ext>
            </a:extLst>
          </p:cNvPr>
          <p:cNvSpPr>
            <a:spLocks noGrp="1"/>
          </p:cNvSpPr>
          <p:nvPr>
            <p:ph type="pic" sz="quarter" idx="16"/>
          </p:nvPr>
        </p:nvSpPr>
        <p:spPr/>
        <p:txBody>
          <a:bodyPr>
            <a:normAutofit fontScale="25000" lnSpcReduction="20000"/>
          </a:bodyPr>
          <a:lstStyle/>
          <a:p>
            <a:endParaRPr lang="en-CA"/>
          </a:p>
        </p:txBody>
      </p:sp>
      <p:sp>
        <p:nvSpPr>
          <p:cNvPr id="8" name="Picture Placeholder 7">
            <a:extLst>
              <a:ext uri="{FF2B5EF4-FFF2-40B4-BE49-F238E27FC236}">
                <a16:creationId xmlns:a16="http://schemas.microsoft.com/office/drawing/2014/main" id="{A50FAE63-8F63-A647-88F8-152B8BC828D3}"/>
              </a:ext>
            </a:extLst>
          </p:cNvPr>
          <p:cNvSpPr>
            <a:spLocks noGrp="1"/>
          </p:cNvSpPr>
          <p:nvPr>
            <p:ph type="pic" sz="quarter" idx="18"/>
          </p:nvPr>
        </p:nvSpPr>
        <p:spPr/>
        <p:txBody>
          <a:bodyPr/>
          <a:lstStyle/>
          <a:p>
            <a:endParaRPr lang="en-CA"/>
          </a:p>
        </p:txBody>
      </p:sp>
      <p:sp>
        <p:nvSpPr>
          <p:cNvPr id="2" name="TextBox 1">
            <a:extLst>
              <a:ext uri="{FF2B5EF4-FFF2-40B4-BE49-F238E27FC236}">
                <a16:creationId xmlns:a16="http://schemas.microsoft.com/office/drawing/2014/main" id="{39DA329D-9791-6393-5671-9E454BADCA60}"/>
              </a:ext>
            </a:extLst>
          </p:cNvPr>
          <p:cNvSpPr txBox="1"/>
          <p:nvPr/>
        </p:nvSpPr>
        <p:spPr>
          <a:xfrm>
            <a:off x="430960" y="1618290"/>
            <a:ext cx="11348782" cy="1600438"/>
          </a:xfrm>
          <a:prstGeom prst="rect">
            <a:avLst/>
          </a:prstGeom>
          <a:noFill/>
        </p:spPr>
        <p:txBody>
          <a:bodyPr wrap="square" rtlCol="0">
            <a:spAutoFit/>
          </a:bodyPr>
          <a:lstStyle/>
          <a:p>
            <a:pPr marL="0" indent="0" algn="ctr">
              <a:buNone/>
            </a:pPr>
            <a:r>
              <a:rPr lang="en-US" sz="4000" dirty="0">
                <a:solidFill>
                  <a:schemeClr val="bg1"/>
                </a:solidFill>
              </a:rPr>
              <a:t>WHAT QUESTIONS DO YOU HAVE ABOUT THE INTERNSHIP?</a:t>
            </a:r>
            <a:endParaRPr lang="en-US" sz="3600" dirty="0">
              <a:solidFill>
                <a:schemeClr val="bg1"/>
              </a:solidFill>
            </a:endParaRPr>
          </a:p>
          <a:p>
            <a:endParaRPr lang="en-US" dirty="0"/>
          </a:p>
        </p:txBody>
      </p:sp>
    </p:spTree>
    <p:extLst>
      <p:ext uri="{BB962C8B-B14F-4D97-AF65-F5344CB8AC3E}">
        <p14:creationId xmlns:p14="http://schemas.microsoft.com/office/powerpoint/2010/main" val="110626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FB69CD-BFB9-41A6-8ABB-5BB7FDA27578}">
  <ds:schemaRefs>
    <ds:schemaRef ds:uri="http://purl.org/dc/terms/"/>
    <ds:schemaRef ds:uri="http://schemas.microsoft.com/office/2006/documentManagement/types"/>
    <ds:schemaRef ds:uri="http://schemas.openxmlformats.org/package/2006/metadata/core-properties"/>
    <ds:schemaRef ds:uri="0ec5c850-d167-47b1-9816-f7dea4e6d71f"/>
    <ds:schemaRef ds:uri="http://purl.org/dc/elements/1.1/"/>
    <ds:schemaRef ds:uri="http://schemas.microsoft.com/office/2006/metadata/properties"/>
    <ds:schemaRef ds:uri="http://schemas.microsoft.com/office/infopath/2007/PartnerControls"/>
    <ds:schemaRef ds:uri="55c4c3e0-b5a6-4d17-8208-23131be646c2"/>
    <ds:schemaRef ds:uri="http://www.w3.org/XML/1998/namespace"/>
    <ds:schemaRef ds:uri="http://purl.org/dc/dcmitype/"/>
  </ds:schemaRefs>
</ds:datastoreItem>
</file>

<file path=customXml/itemProps2.xml><?xml version="1.0" encoding="utf-8"?>
<ds:datastoreItem xmlns:ds="http://schemas.openxmlformats.org/officeDocument/2006/customXml" ds:itemID="{34D89820-2093-4C3E-81A3-E45F1A1327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A6E117-D6BC-4985-BFDF-8BE0BB8FCB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11838</TotalTime>
  <Words>1592</Words>
  <Application>Microsoft Office PowerPoint</Application>
  <PresentationFormat>Widescreen</PresentationFormat>
  <Paragraphs>170</Paragraphs>
  <Slides>16</Slides>
  <Notes>16</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16</vt:i4>
      </vt:variant>
    </vt:vector>
  </HeadingPairs>
  <TitlesOfParts>
    <vt:vector size="32" baseType="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Segoe UI</vt:lpstr>
      <vt:lpstr>Symbol</vt:lpstr>
      <vt:lpstr>Times New Roman</vt:lpstr>
      <vt:lpstr>Verdana</vt:lpstr>
      <vt:lpstr>Office Theme</vt:lpstr>
      <vt:lpstr>1_Office Theme</vt:lpstr>
      <vt:lpstr>Housekeeping</vt:lpstr>
      <vt:lpstr>Expectations</vt:lpstr>
      <vt:lpstr>Final Module</vt:lpstr>
      <vt:lpstr>Land Acknowledgement</vt:lpstr>
      <vt:lpstr>Icebreaker Activity</vt:lpstr>
      <vt:lpstr>Module Overview</vt:lpstr>
      <vt:lpstr>Learning Objectives</vt:lpstr>
      <vt:lpstr>Program Result &amp; Internship Option </vt:lpstr>
      <vt:lpstr>PowerPoint Presentation</vt:lpstr>
      <vt:lpstr>Internship Questions:</vt:lpstr>
      <vt:lpstr>PeerWorks</vt:lpstr>
      <vt:lpstr>Peer Support Canada Code of Conduct</vt:lpstr>
      <vt:lpstr>What questions do we have about peer support? </vt:lpstr>
      <vt:lpstr>Peer Support Questions: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lastModifiedBy>Karin Thoms</cp:lastModifiedBy>
  <cp:revision>273</cp:revision>
  <cp:lastPrinted>2024-06-25T17:28:57Z</cp:lastPrinted>
  <dcterms:created xsi:type="dcterms:W3CDTF">2023-01-01T00:36:40Z</dcterms:created>
  <dcterms:modified xsi:type="dcterms:W3CDTF">2025-01-28T20:13:15Z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125500.000000000</vt:lpwstr>
  </property>
  <property fmtid="{D5CDD505-2E9C-101B-9397-08002B2CF9AE}" pid="3" name="ContentTypeId">
    <vt:lpwstr>0x0101009F90AADE53214F4BBEB5AFA0C3321DC6</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